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theme/theme1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6"/>
  </p:notesMasterIdLst>
  <p:handoutMasterIdLst>
    <p:handoutMasterId r:id="rId57"/>
  </p:handoutMasterIdLst>
  <p:sldIdLst>
    <p:sldId id="270" r:id="rId17"/>
    <p:sldId id="575" r:id="rId18"/>
    <p:sldId id="262" r:id="rId19"/>
    <p:sldId id="3053" r:id="rId20"/>
    <p:sldId id="3048" r:id="rId21"/>
    <p:sldId id="581" r:id="rId22"/>
    <p:sldId id="3042" r:id="rId23"/>
    <p:sldId id="3033" r:id="rId24"/>
    <p:sldId id="3055" r:id="rId25"/>
    <p:sldId id="3056" r:id="rId26"/>
    <p:sldId id="3019" r:id="rId27"/>
    <p:sldId id="3162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164" r:id="rId43"/>
    <p:sldId id="3163" r:id="rId44"/>
    <p:sldId id="3159" r:id="rId45"/>
    <p:sldId id="3161" r:id="rId46"/>
    <p:sldId id="3043" r:id="rId47"/>
    <p:sldId id="3050" r:id="rId48"/>
    <p:sldId id="265" r:id="rId49"/>
    <p:sldId id="3160" r:id="rId50"/>
    <p:sldId id="260" r:id="rId51"/>
    <p:sldId id="3051" r:id="rId52"/>
    <p:sldId id="266" r:id="rId53"/>
    <p:sldId id="3044" r:id="rId54"/>
    <p:sldId id="267" r:id="rId5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D9D9D9"/>
    <a:srgbClr val="888888"/>
    <a:srgbClr val="18C6FF"/>
    <a:srgbClr val="E9002F"/>
    <a:srgbClr val="F078EB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35" autoAdjust="0"/>
    <p:restoredTop sz="92263" autoAdjust="0"/>
  </p:normalViewPr>
  <p:slideViewPr>
    <p:cSldViewPr snapToGrid="0" snapToObjects="1">
      <p:cViewPr>
        <p:scale>
          <a:sx n="122" d="100"/>
          <a:sy n="122" d="100"/>
        </p:scale>
        <p:origin x="-848" y="128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viewProps" Target="viewProp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402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601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39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2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48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3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559;&#24207;&#20851;&#31995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22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hyperlink" Target="https://www.youtube.com/watch?v=vHHBptK2RUo&amp;t=382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11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471466" y="1096749"/>
            <a:ext cx="3493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通过标示/数学语义的研究</a:t>
            </a:r>
          </a:p>
          <a:p>
            <a:pPr algn="ctr"/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Denotational/Mathematical Semantics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7105172" y="6309266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本视频的第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666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秒开始到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1080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939840" y="1804771"/>
            <a:ext cx="2074284" cy="1884709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5505015" y="1341035"/>
            <a:ext cx="6484941" cy="4650080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函数命名规则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415763" y="4720650"/>
            <a:ext cx="4649871" cy="1485463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600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y.(…y…)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f(函数表达式)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x.(…x…)(T)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968609" y="42797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1799465" y="970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格为偏序集的特例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3167986" y="1391267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Top (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984955" y="3721879"/>
            <a:ext cx="195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Bottom (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4575543" y="43717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877069" y="5933086"/>
            <a:ext cx="1359797" cy="273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(函数评估结果)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4236866" y="5805732"/>
            <a:ext cx="500963" cy="2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11558"/>
              </p:ext>
            </p:extLst>
          </p:nvPr>
        </p:nvGraphicFramePr>
        <p:xfrm>
          <a:off x="172311" y="1541377"/>
          <a:ext cx="2622094" cy="24023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104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311047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偏序集的代数特性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英文专有名词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b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(Patrick &amp; </a:t>
            </a:r>
            <a:r>
              <a:rPr lang="en-US" altLang="zh-C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Radhia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Cousot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所提出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351557" y="1359539"/>
            <a:ext cx="3558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567073" y="1532286"/>
            <a:ext cx="476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5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抽象规则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抽象系统映射</a:t>
            </a:r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具象系统映射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具体现象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分析DSL结构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9F74A-5972-3044-9DE8-BD828930A119}"/>
              </a:ext>
            </a:extLst>
          </p:cNvPr>
          <p:cNvSpPr txBox="1"/>
          <p:nvPr/>
        </p:nvSpPr>
        <p:spPr>
          <a:xfrm>
            <a:off x="9916177" y="1458494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DSL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Domain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Specific Language</a:t>
            </a:r>
          </a:p>
          <a:p>
            <a:pPr algn="ctr"/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领域专用语言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58860" y="250367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</a:p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140426" y="4461773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393622" y="2985378"/>
            <a:ext cx="116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Possibility 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键值对的语义，是一种多层次，具备迭代特征的宣告式语法 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JSON/YAML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C3479B-FA87-C24A-8E09-C27E61FED668}"/>
              </a:ext>
            </a:extLst>
          </p:cNvPr>
          <p:cNvGrpSpPr/>
          <p:nvPr/>
        </p:nvGrpSpPr>
        <p:grpSpPr>
          <a:xfrm>
            <a:off x="6780004" y="3696819"/>
            <a:ext cx="3383281" cy="2392822"/>
            <a:chOff x="800099" y="989625"/>
            <a:chExt cx="3383281" cy="23928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18988-6110-3C4B-8618-8393B0F59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236"/>
            <a:stretch/>
          </p:blipFill>
          <p:spPr>
            <a:xfrm>
              <a:off x="800099" y="994847"/>
              <a:ext cx="1611631" cy="238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28F323-20E7-E148-AAEA-F1642B7C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617" r="26647"/>
            <a:stretch/>
          </p:blipFill>
          <p:spPr>
            <a:xfrm>
              <a:off x="2286000" y="989625"/>
              <a:ext cx="1897380" cy="2387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3002A-7268-644D-BB2F-08CB3DE5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6"/>
            <a:ext cx="4516341" cy="2227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34E2-E2A2-6D46-BB52-E6775EFB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147002"/>
            <a:ext cx="5617529" cy="5099634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76D556-E707-3540-93F5-71B02E6A5E58}"/>
              </a:ext>
            </a:extLst>
          </p:cNvPr>
          <p:cNvSpPr/>
          <p:nvPr/>
        </p:nvSpPr>
        <p:spPr>
          <a:xfrm>
            <a:off x="6721448" y="3859034"/>
            <a:ext cx="1409311" cy="2387601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00CC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FDBF0-9060-5149-9B3D-6B2418BCD83E}"/>
              </a:ext>
            </a:extLst>
          </p:cNvPr>
          <p:cNvSpPr/>
          <p:nvPr/>
        </p:nvSpPr>
        <p:spPr>
          <a:xfrm>
            <a:off x="6627685" y="6309389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Keys=命名空间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91C5CB7-C7E0-EE4E-A480-847865AC1913}"/>
              </a:ext>
            </a:extLst>
          </p:cNvPr>
          <p:cNvSpPr/>
          <p:nvPr/>
        </p:nvSpPr>
        <p:spPr>
          <a:xfrm>
            <a:off x="8261198" y="3859034"/>
            <a:ext cx="2032525" cy="2387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575EF8-1A1E-E44E-A08C-971FB1EC6E15}"/>
              </a:ext>
            </a:extLst>
          </p:cNvPr>
          <p:cNvSpPr/>
          <p:nvPr/>
        </p:nvSpPr>
        <p:spPr>
          <a:xfrm>
            <a:off x="7618470" y="6309389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Values=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D42421-7557-7E4C-A218-8DE1B04B08EF}"/>
              </a:ext>
            </a:extLst>
          </p:cNvPr>
          <p:cNvSpPr/>
          <p:nvPr/>
        </p:nvSpPr>
        <p:spPr>
          <a:xfrm>
            <a:off x="6098234" y="1147001"/>
            <a:ext cx="5732769" cy="5500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55377-3051-1444-B7B4-1D7471992598}"/>
              </a:ext>
            </a:extLst>
          </p:cNvPr>
          <p:cNvSpPr/>
          <p:nvPr/>
        </p:nvSpPr>
        <p:spPr>
          <a:xfrm>
            <a:off x="6888168" y="6581425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Values=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E4951D-5865-104F-816E-8D09EA6F7C59}"/>
              </a:ext>
            </a:extLst>
          </p:cNvPr>
          <p:cNvSpPr/>
          <p:nvPr/>
        </p:nvSpPr>
        <p:spPr>
          <a:xfrm>
            <a:off x="462098" y="2034540"/>
            <a:ext cx="1766752" cy="3676458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00CC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67D8FE-1188-B448-8046-434DC00F4807}"/>
              </a:ext>
            </a:extLst>
          </p:cNvPr>
          <p:cNvSpPr/>
          <p:nvPr/>
        </p:nvSpPr>
        <p:spPr>
          <a:xfrm>
            <a:off x="547056" y="600662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Keys=命名空间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DAEF7-8D7A-0D46-850A-D8CC82E3363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143892" y="2537460"/>
            <a:ext cx="3954342" cy="1360012"/>
          </a:xfrm>
          <a:prstGeom prst="straightConnector1">
            <a:avLst/>
          </a:prstGeom>
          <a:ln w="635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CC1C5F-51BB-3C42-AA67-A038EC18F81E}"/>
              </a:ext>
            </a:extLst>
          </p:cNvPr>
          <p:cNvSpPr txBox="1"/>
          <p:nvPr/>
        </p:nvSpPr>
        <p:spPr>
          <a:xfrm>
            <a:off x="7521851" y="2383868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</a:p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316FE-DB36-8A48-AE22-2379C401F62B}"/>
              </a:ext>
            </a:extLst>
          </p:cNvPr>
          <p:cNvSpPr txBox="1"/>
          <p:nvPr/>
        </p:nvSpPr>
        <p:spPr>
          <a:xfrm>
            <a:off x="10329703" y="4546029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</p:spTree>
    <p:extLst>
      <p:ext uri="{BB962C8B-B14F-4D97-AF65-F5344CB8AC3E}">
        <p14:creationId xmlns:p14="http://schemas.microsoft.com/office/powerpoint/2010/main" val="1964359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跨领域的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偏序集表达形式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52" y="1344649"/>
            <a:ext cx="1886878" cy="1455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9E9B9-20D3-5449-AE25-24214D97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201" y="4967430"/>
            <a:ext cx="2642459" cy="1722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9F9C1-CBA2-B742-A8C1-FC9D5A48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924" y="2921497"/>
            <a:ext cx="1171457" cy="590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C57EE-3ABB-2049-AC8A-37DAE6E01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925" y="3609658"/>
            <a:ext cx="1171456" cy="59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9D71C-507B-684A-BC49-7271DDE9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6923" y="4279269"/>
            <a:ext cx="1171458" cy="5904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E29A-E225-8E40-A91C-2910F10E5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201" y="3261498"/>
            <a:ext cx="2252727" cy="13659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/>
              <p:nvPr/>
            </p:nvSpPr>
            <p:spPr>
              <a:xfrm>
                <a:off x="11132820" y="2389837"/>
                <a:ext cx="308610" cy="35891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820" y="2389837"/>
                <a:ext cx="308610" cy="358913"/>
              </a:xfrm>
              <a:prstGeom prst="ellipse">
                <a:avLst/>
              </a:prstGeom>
              <a:blipFill>
                <a:blip r:embed="rId8"/>
                <a:stretch>
                  <a:fillRect l="-11538"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1F1F2EC-127C-594D-846C-CF33F1674E3B}"/>
              </a:ext>
            </a:extLst>
          </p:cNvPr>
          <p:cNvSpPr/>
          <p:nvPr/>
        </p:nvSpPr>
        <p:spPr>
          <a:xfrm rot="2700000">
            <a:off x="11033823" y="1883856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FC47-8030-8644-8FF1-FFCD4E55E27D}"/>
              </a:ext>
            </a:extLst>
          </p:cNvPr>
          <p:cNvSpPr/>
          <p:nvPr/>
        </p:nvSpPr>
        <p:spPr>
          <a:xfrm rot="2700000">
            <a:off x="11453210" y="1904708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9B946-B5F4-7443-A9CB-D7EE993D0E9E}"/>
              </a:ext>
            </a:extLst>
          </p:cNvPr>
          <p:cNvSpPr/>
          <p:nvPr/>
        </p:nvSpPr>
        <p:spPr>
          <a:xfrm rot="2700000">
            <a:off x="12078457" y="2020268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BFBB1-8650-3147-9609-25002F907E76}"/>
              </a:ext>
            </a:extLst>
          </p:cNvPr>
          <p:cNvSpPr/>
          <p:nvPr/>
        </p:nvSpPr>
        <p:spPr>
          <a:xfrm rot="2700000">
            <a:off x="11218008" y="2037524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8088B-3924-5449-829B-1BE373ECC1BA}"/>
              </a:ext>
            </a:extLst>
          </p:cNvPr>
          <p:cNvSpPr/>
          <p:nvPr/>
        </p:nvSpPr>
        <p:spPr>
          <a:xfrm rot="2700000">
            <a:off x="11664543" y="2009967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B44DB-4AF1-7D40-A00E-CA5474A309E3}"/>
              </a:ext>
            </a:extLst>
          </p:cNvPr>
          <p:cNvCxnSpPr>
            <a:cxnSpLocks/>
            <a:stCxn id="19" idx="0"/>
            <a:endCxn id="30" idx="3"/>
          </p:cNvCxnSpPr>
          <p:nvPr/>
        </p:nvCxnSpPr>
        <p:spPr>
          <a:xfrm flipH="1" flipV="1">
            <a:off x="11279464" y="2098980"/>
            <a:ext cx="7661" cy="29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4A8DA4-6430-1A4E-B52E-AFD3C671F8A2}"/>
              </a:ext>
            </a:extLst>
          </p:cNvPr>
          <p:cNvCxnSpPr>
            <a:cxnSpLocks/>
            <a:stCxn id="19" idx="0"/>
            <a:endCxn id="26" idx="3"/>
          </p:cNvCxnSpPr>
          <p:nvPr/>
        </p:nvCxnSpPr>
        <p:spPr>
          <a:xfrm flipV="1">
            <a:off x="11287125" y="1966164"/>
            <a:ext cx="227541" cy="42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B26D39-4465-DE4E-8BED-79BB8E37C6A5}"/>
              </a:ext>
            </a:extLst>
          </p:cNvPr>
          <p:cNvCxnSpPr>
            <a:cxnSpLocks/>
            <a:stCxn id="19" idx="7"/>
            <a:endCxn id="32" idx="2"/>
          </p:cNvCxnSpPr>
          <p:nvPr/>
        </p:nvCxnSpPr>
        <p:spPr>
          <a:xfrm flipV="1">
            <a:off x="11396235" y="2071423"/>
            <a:ext cx="278852" cy="37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43F800-0F43-9543-88F2-9F7CDBE57BB2}"/>
              </a:ext>
            </a:extLst>
          </p:cNvPr>
          <p:cNvCxnSpPr>
            <a:cxnSpLocks/>
            <a:stCxn id="19" idx="7"/>
            <a:endCxn id="29" idx="2"/>
          </p:cNvCxnSpPr>
          <p:nvPr/>
        </p:nvCxnSpPr>
        <p:spPr>
          <a:xfrm flipV="1">
            <a:off x="11396235" y="2081724"/>
            <a:ext cx="692766" cy="3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514465-8DDF-3D43-82C8-704290C7A3B1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H="1" flipV="1">
            <a:off x="11095279" y="1945312"/>
            <a:ext cx="191846" cy="4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75B54BF-BD9F-024A-8E63-22F272AB0E84}"/>
              </a:ext>
            </a:extLst>
          </p:cNvPr>
          <p:cNvSpPr/>
          <p:nvPr/>
        </p:nvSpPr>
        <p:spPr>
          <a:xfrm rot="2700000">
            <a:off x="10792153" y="1545543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FA7D59-2E56-A44A-B506-15C6811B1EC7}"/>
              </a:ext>
            </a:extLst>
          </p:cNvPr>
          <p:cNvSpPr/>
          <p:nvPr/>
        </p:nvSpPr>
        <p:spPr>
          <a:xfrm rot="2700000">
            <a:off x="11281615" y="1505844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75971F-48FB-F848-9DDB-883E3D574C7E}"/>
              </a:ext>
            </a:extLst>
          </p:cNvPr>
          <p:cNvSpPr/>
          <p:nvPr/>
        </p:nvSpPr>
        <p:spPr>
          <a:xfrm rot="2700000">
            <a:off x="11801265" y="1454933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D7B44D-3E63-4944-BB57-7B1AC864C5A9}"/>
              </a:ext>
            </a:extLst>
          </p:cNvPr>
          <p:cNvCxnSpPr>
            <a:cxnSpLocks/>
            <a:stCxn id="21" idx="0"/>
            <a:endCxn id="54" idx="2"/>
          </p:cNvCxnSpPr>
          <p:nvPr/>
        </p:nvCxnSpPr>
        <p:spPr>
          <a:xfrm flipV="1">
            <a:off x="11095279" y="1567300"/>
            <a:ext cx="196880" cy="32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51084-BD21-9243-A34F-74F327033BB8}"/>
              </a:ext>
            </a:extLst>
          </p:cNvPr>
          <p:cNvCxnSpPr>
            <a:cxnSpLocks/>
            <a:stCxn id="26" idx="0"/>
            <a:endCxn id="54" idx="3"/>
          </p:cNvCxnSpPr>
          <p:nvPr/>
        </p:nvCxnSpPr>
        <p:spPr>
          <a:xfrm flipH="1" flipV="1">
            <a:off x="11343071" y="1567300"/>
            <a:ext cx="171595" cy="34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4C47B6-3FA2-2C44-BC49-6D9A56057C53}"/>
              </a:ext>
            </a:extLst>
          </p:cNvPr>
          <p:cNvCxnSpPr>
            <a:cxnSpLocks/>
            <a:stCxn id="32" idx="0"/>
            <a:endCxn id="56" idx="2"/>
          </p:cNvCxnSpPr>
          <p:nvPr/>
        </p:nvCxnSpPr>
        <p:spPr>
          <a:xfrm flipV="1">
            <a:off x="11725999" y="1516389"/>
            <a:ext cx="85810" cy="50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2C01CB-8E8C-B64D-A0BD-B28E6849372C}"/>
              </a:ext>
            </a:extLst>
          </p:cNvPr>
          <p:cNvCxnSpPr>
            <a:cxnSpLocks/>
            <a:stCxn id="29" idx="1"/>
            <a:endCxn id="56" idx="3"/>
          </p:cNvCxnSpPr>
          <p:nvPr/>
        </p:nvCxnSpPr>
        <p:spPr>
          <a:xfrm flipH="1" flipV="1">
            <a:off x="11862721" y="1516389"/>
            <a:ext cx="226280" cy="51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014493-5C6B-3D48-9CE3-A52F2AD3C891}"/>
              </a:ext>
            </a:extLst>
          </p:cNvPr>
          <p:cNvSpPr/>
          <p:nvPr/>
        </p:nvSpPr>
        <p:spPr>
          <a:xfrm>
            <a:off x="11002652" y="926409"/>
            <a:ext cx="633727" cy="358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Best</a:t>
            </a:r>
            <a:endParaRPr lang="en-TW" sz="600" dirty="0">
              <a:solidFill>
                <a:srgbClr val="FF0000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9E5FE5-7226-9843-9AA6-1BC655C394EC}"/>
              </a:ext>
            </a:extLst>
          </p:cNvPr>
          <p:cNvCxnSpPr>
            <a:cxnSpLocks/>
            <a:stCxn id="53" idx="0"/>
            <a:endCxn id="78" idx="3"/>
          </p:cNvCxnSpPr>
          <p:nvPr/>
        </p:nvCxnSpPr>
        <p:spPr>
          <a:xfrm flipV="1">
            <a:off x="10853609" y="1232760"/>
            <a:ext cx="241850" cy="32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0BB415-A436-9E4A-8247-A33A4992AED1}"/>
              </a:ext>
            </a:extLst>
          </p:cNvPr>
          <p:cNvCxnSpPr>
            <a:cxnSpLocks/>
            <a:stCxn id="54" idx="0"/>
            <a:endCxn id="78" idx="4"/>
          </p:cNvCxnSpPr>
          <p:nvPr/>
        </p:nvCxnSpPr>
        <p:spPr>
          <a:xfrm flipH="1" flipV="1">
            <a:off x="11319516" y="1285322"/>
            <a:ext cx="23555" cy="23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15D625-B598-8F41-9C6A-3439E1FEF37A}"/>
              </a:ext>
            </a:extLst>
          </p:cNvPr>
          <p:cNvCxnSpPr>
            <a:cxnSpLocks/>
            <a:stCxn id="56" idx="1"/>
            <a:endCxn id="78" idx="5"/>
          </p:cNvCxnSpPr>
          <p:nvPr/>
        </p:nvCxnSpPr>
        <p:spPr>
          <a:xfrm flipH="1" flipV="1">
            <a:off x="11543572" y="1232760"/>
            <a:ext cx="268237" cy="23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84C68CA-6121-0F45-8DD4-0E7FD188587D}"/>
              </a:ext>
            </a:extLst>
          </p:cNvPr>
          <p:cNvSpPr txBox="1"/>
          <p:nvPr/>
        </p:nvSpPr>
        <p:spPr>
          <a:xfrm>
            <a:off x="8292970" y="3009372"/>
            <a:ext cx="15311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</a:t>
            </a:r>
            <a:r>
              <a:rPr lang="en-TW" sz="700" dirty="0"/>
              <a:t>阶段性任务的执行顺序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F307CC-02D6-C84F-A212-2F79E8D7022C}"/>
              </a:ext>
            </a:extLst>
          </p:cNvPr>
          <p:cNvSpPr txBox="1"/>
          <p:nvPr/>
        </p:nvSpPr>
        <p:spPr>
          <a:xfrm>
            <a:off x="8444630" y="983418"/>
            <a:ext cx="13885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：高概率 ⋀ 低载重量</a:t>
            </a:r>
            <a:endParaRPr lang="en-TW" sz="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/>
              <p:nvPr/>
            </p:nvSpPr>
            <p:spPr>
              <a:xfrm>
                <a:off x="9885743" y="2533396"/>
                <a:ext cx="4812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Best</m:t>
                      </m:r>
                    </m:oMath>
                  </m:oMathPara>
                </a14:m>
                <a:endParaRPr lang="en-TW" sz="11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743" y="2533396"/>
                <a:ext cx="48122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/>
              <p:nvPr/>
            </p:nvSpPr>
            <p:spPr>
              <a:xfrm>
                <a:off x="8296918" y="1035489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1035489"/>
                <a:ext cx="38183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D696BC42-D19E-2547-85C6-27B8DB800456}"/>
              </a:ext>
            </a:extLst>
          </p:cNvPr>
          <p:cNvSpPr txBox="1"/>
          <p:nvPr/>
        </p:nvSpPr>
        <p:spPr>
          <a:xfrm>
            <a:off x="8352379" y="4818568"/>
            <a:ext cx="16321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</a:t>
            </a:r>
            <a:r>
              <a:rPr lang="en-TW" sz="700" dirty="0"/>
              <a:t>财务预算</a:t>
            </a:r>
            <a:r>
              <a:rPr lang="zh-CN" altLang="en-US" sz="700" dirty="0"/>
              <a:t> ⋀ </a:t>
            </a:r>
            <a:r>
              <a:rPr lang="en-TW" sz="700" dirty="0"/>
              <a:t>项目截止日期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CC08EFD-434A-B64C-BB49-828188417A2F}"/>
              </a:ext>
            </a:extLst>
          </p:cNvPr>
          <p:cNvCxnSpPr>
            <a:cxnSpLocks/>
          </p:cNvCxnSpPr>
          <p:nvPr/>
        </p:nvCxnSpPr>
        <p:spPr>
          <a:xfrm>
            <a:off x="9525000" y="5108160"/>
            <a:ext cx="0" cy="1413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C57EF3D-3226-A14F-BEE2-F402FE7DAD66}"/>
              </a:ext>
            </a:extLst>
          </p:cNvPr>
          <p:cNvSpPr txBox="1"/>
          <p:nvPr/>
        </p:nvSpPr>
        <p:spPr>
          <a:xfrm>
            <a:off x="11805975" y="1154754"/>
            <a:ext cx="3593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EO+LO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983E4-B967-804B-B388-04B6CA94F650}"/>
              </a:ext>
            </a:extLst>
          </p:cNvPr>
          <p:cNvSpPr txBox="1"/>
          <p:nvPr/>
        </p:nvSpPr>
        <p:spPr>
          <a:xfrm>
            <a:off x="11145741" y="1374562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EO+LOR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407B87-CD54-2B44-BDBC-BCECDE7BF962}"/>
              </a:ext>
            </a:extLst>
          </p:cNvPr>
          <p:cNvSpPr txBox="1"/>
          <p:nvPr/>
        </p:nvSpPr>
        <p:spPr>
          <a:xfrm>
            <a:off x="10592321" y="1414343"/>
            <a:ext cx="4299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A6CB36-6DA0-8740-81EE-3454C2075217}"/>
              </a:ext>
            </a:extLst>
          </p:cNvPr>
          <p:cNvSpPr txBox="1"/>
          <p:nvPr/>
        </p:nvSpPr>
        <p:spPr>
          <a:xfrm>
            <a:off x="12009218" y="1866784"/>
            <a:ext cx="25840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18A689-B7AB-F54A-A20D-B2C52FAF994A}"/>
              </a:ext>
            </a:extLst>
          </p:cNvPr>
          <p:cNvSpPr txBox="1"/>
          <p:nvPr/>
        </p:nvSpPr>
        <p:spPr>
          <a:xfrm>
            <a:off x="10884989" y="1713813"/>
            <a:ext cx="2936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7467C8-6FC5-4E40-80C1-7FA720B21277}"/>
              </a:ext>
            </a:extLst>
          </p:cNvPr>
          <p:cNvSpPr txBox="1"/>
          <p:nvPr/>
        </p:nvSpPr>
        <p:spPr>
          <a:xfrm>
            <a:off x="10358440" y="2237628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B9B9F4-4C14-DF4A-9AAD-D5B60A39E5B3}"/>
              </a:ext>
            </a:extLst>
          </p:cNvPr>
          <p:cNvCxnSpPr>
            <a:cxnSpLocks/>
            <a:stCxn id="30" idx="0"/>
            <a:endCxn id="54" idx="2"/>
          </p:cNvCxnSpPr>
          <p:nvPr/>
        </p:nvCxnSpPr>
        <p:spPr>
          <a:xfrm flipV="1">
            <a:off x="11279464" y="1567300"/>
            <a:ext cx="12695" cy="48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2A73C92-17A9-8F49-AA7B-6EB5BEEBEF3F}"/>
              </a:ext>
            </a:extLst>
          </p:cNvPr>
          <p:cNvSpPr txBox="1"/>
          <p:nvPr/>
        </p:nvSpPr>
        <p:spPr>
          <a:xfrm>
            <a:off x="11402947" y="1744639"/>
            <a:ext cx="28886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LOR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9D708-3D24-9E41-814A-CD120B3555E9}"/>
              </a:ext>
            </a:extLst>
          </p:cNvPr>
          <p:cNvSpPr txBox="1"/>
          <p:nvPr/>
        </p:nvSpPr>
        <p:spPr>
          <a:xfrm>
            <a:off x="11532438" y="1881840"/>
            <a:ext cx="3417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500" dirty="0"/>
              <a:t>Direct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52AD32-6867-A245-8E47-28136722063F}"/>
              </a:ext>
            </a:extLst>
          </p:cNvPr>
          <p:cNvSpPr txBox="1"/>
          <p:nvPr/>
        </p:nvSpPr>
        <p:spPr>
          <a:xfrm>
            <a:off x="11813119" y="1876671"/>
            <a:ext cx="2535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LO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71005C-C631-6D4C-B1B6-D7841381698A}"/>
              </a:ext>
            </a:extLst>
          </p:cNvPr>
          <p:cNvSpPr/>
          <p:nvPr/>
        </p:nvSpPr>
        <p:spPr>
          <a:xfrm rot="2700000">
            <a:off x="11877796" y="2025103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BA067B-A3D7-584B-8251-EB87A223A492}"/>
              </a:ext>
            </a:extLst>
          </p:cNvPr>
          <p:cNvCxnSpPr>
            <a:cxnSpLocks/>
            <a:stCxn id="19" idx="7"/>
            <a:endCxn id="125" idx="2"/>
          </p:cNvCxnSpPr>
          <p:nvPr/>
        </p:nvCxnSpPr>
        <p:spPr>
          <a:xfrm flipV="1">
            <a:off x="11396235" y="2086559"/>
            <a:ext cx="492105" cy="35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173D62E-8C38-E841-A044-E8AF02EDD8DE}"/>
              </a:ext>
            </a:extLst>
          </p:cNvPr>
          <p:cNvCxnSpPr>
            <a:cxnSpLocks/>
            <a:stCxn id="125" idx="1"/>
            <a:endCxn id="56" idx="2"/>
          </p:cNvCxnSpPr>
          <p:nvPr/>
        </p:nvCxnSpPr>
        <p:spPr>
          <a:xfrm flipH="1" flipV="1">
            <a:off x="11811809" y="1516389"/>
            <a:ext cx="76531" cy="51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C6E893B-45FF-A74D-8C72-296B4EC3DC2B}"/>
              </a:ext>
            </a:extLst>
          </p:cNvPr>
          <p:cNvCxnSpPr>
            <a:cxnSpLocks/>
            <a:stCxn id="19" idx="1"/>
            <a:endCxn id="53" idx="3"/>
          </p:cNvCxnSpPr>
          <p:nvPr/>
        </p:nvCxnSpPr>
        <p:spPr>
          <a:xfrm flipH="1" flipV="1">
            <a:off x="10853609" y="1606999"/>
            <a:ext cx="324406" cy="83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4A34B11-1CCE-144D-95D0-7BFA98FE1B30}"/>
              </a:ext>
            </a:extLst>
          </p:cNvPr>
          <p:cNvSpPr txBox="1"/>
          <p:nvPr/>
        </p:nvSpPr>
        <p:spPr>
          <a:xfrm>
            <a:off x="11112050" y="1904248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A2BD8639-02B7-614C-B795-3F1819D1C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4586" y="5080704"/>
            <a:ext cx="2440574" cy="1440746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60565DC-22DB-924C-B060-FD198CF894EC}"/>
              </a:ext>
            </a:extLst>
          </p:cNvPr>
          <p:cNvSpPr txBox="1"/>
          <p:nvPr/>
        </p:nvSpPr>
        <p:spPr>
          <a:xfrm>
            <a:off x="5590801" y="47827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数值区间语义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84B2EC3-A0DC-5D4B-B1A2-8BA911EF16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1889" y="3024665"/>
            <a:ext cx="2656886" cy="154985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5BEAF1E-D6C4-9646-86E0-EF4B6B213F3C}"/>
              </a:ext>
            </a:extLst>
          </p:cNvPr>
          <p:cNvSpPr txBox="1"/>
          <p:nvPr/>
        </p:nvSpPr>
        <p:spPr>
          <a:xfrm>
            <a:off x="5525502" y="28247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可达路径语义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516B321-273D-4E4E-921B-55E4A757D1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976" y="1244503"/>
            <a:ext cx="2511560" cy="1451788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8735524E-CE34-2C4F-A0D8-332F8CEDC1F6}"/>
              </a:ext>
            </a:extLst>
          </p:cNvPr>
          <p:cNvSpPr txBox="1"/>
          <p:nvPr/>
        </p:nvSpPr>
        <p:spPr>
          <a:xfrm>
            <a:off x="5400043" y="9700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集合排除语义</a:t>
            </a:r>
          </a:p>
        </p:txBody>
      </p:sp>
      <p:pic>
        <p:nvPicPr>
          <p:cNvPr id="197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1E04C198-55B3-BB40-A7F7-41C77460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69" y="1062763"/>
            <a:ext cx="1337292" cy="173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A0291CC4-CCC8-7441-A3D9-F38BD9BE9941}"/>
              </a:ext>
            </a:extLst>
          </p:cNvPr>
          <p:cNvSpPr txBox="1"/>
          <p:nvPr/>
        </p:nvSpPr>
        <p:spPr>
          <a:xfrm>
            <a:off x="1506485" y="6974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系统决策领域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831F2ABD-FC19-EB49-BAB4-871C454887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2103" y="4796186"/>
            <a:ext cx="1337292" cy="1998101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85445082-8D11-4940-A0BC-2E31F7C8A499}"/>
              </a:ext>
            </a:extLst>
          </p:cNvPr>
          <p:cNvSpPr txBox="1"/>
          <p:nvPr/>
        </p:nvSpPr>
        <p:spPr>
          <a:xfrm>
            <a:off x="1505919" y="46339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财务会计领域</a:t>
            </a:r>
          </a:p>
        </p:txBody>
      </p:sp>
      <p:pic>
        <p:nvPicPr>
          <p:cNvPr id="1026" name="Picture 2" descr="Scheduling, route planning and public transport planning">
            <a:extLst>
              <a:ext uri="{FF2B5EF4-FFF2-40B4-BE49-F238E27FC236}">
                <a16:creationId xmlns:a16="http://schemas.microsoft.com/office/drawing/2014/main" id="{A3DEBAB1-D0F1-2349-8EAD-349C4E6C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19" y="3429000"/>
            <a:ext cx="1537486" cy="9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FD6C01BF-FC88-A34B-9807-C8F75B16F43C}"/>
              </a:ext>
            </a:extLst>
          </p:cNvPr>
          <p:cNvSpPr txBox="1"/>
          <p:nvPr/>
        </p:nvSpPr>
        <p:spPr>
          <a:xfrm>
            <a:off x="1489832" y="30818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路径优化领域</a:t>
            </a:r>
          </a:p>
        </p:txBody>
      </p:sp>
    </p:spTree>
    <p:extLst>
      <p:ext uri="{BB962C8B-B14F-4D97-AF65-F5344CB8AC3E}">
        <p14:creationId xmlns:p14="http://schemas.microsoft.com/office/powerpoint/2010/main" val="2758679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2792902" y="4145433"/>
            <a:ext cx="701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393133" y="370586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1612398" y="2850654"/>
            <a:ext cx="56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Multi-scale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260905" y="6037325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，体现一种横跨所有系统的抽象对称性。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偏序集的代数特性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</a:t>
            </a:r>
            <a:r>
              <a:rPr lang="zh-TW" alt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偏序关系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068791" y="3334429"/>
            <a:ext cx="10804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可靠性：代数化模型的命名空间，先天性地保证所有生成元素的集合封闭性，因此可靠。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精确性：跨领域的数据模型，可基于偏序关系的结构顺序，比对模型的优劣性。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可终止：偏序集所标示的子空间，可根据应用需求设定假设与断言，控制计算的可终止性。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2084455" y="1569190"/>
            <a:ext cx="8698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利用</a:t>
            </a:r>
            <a:r>
              <a:rPr lang="zh-CN" altLang="en-US" sz="4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的代数封闭性：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联通跨领域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的语义模型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4FB8A-241A-9A45-9956-F12052DD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677" y="4963925"/>
            <a:ext cx="2213408" cy="1774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50B92-5971-6545-B3BB-F3D6DABB9D6F}"/>
              </a:ext>
            </a:extLst>
          </p:cNvPr>
          <p:cNvSpPr txBox="1"/>
          <p:nvPr/>
        </p:nvSpPr>
        <p:spPr>
          <a:xfrm>
            <a:off x="4656319" y="4484115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统一于AoS的模型命名空间</a:t>
            </a:r>
          </a:p>
        </p:txBody>
      </p:sp>
    </p:spTree>
    <p:extLst>
      <p:ext uri="{BB962C8B-B14F-4D97-AF65-F5344CB8AC3E}">
        <p14:creationId xmlns:p14="http://schemas.microsoft.com/office/powerpoint/2010/main" val="39555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实用：企业与产品决策的拆分与组合，可通过企业知识库的代数化规范，配合云端技术平台，即时反应决策的交互关系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56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31783</TotalTime>
  <Words>3818</Words>
  <Application>Microsoft Macintosh PowerPoint</Application>
  <PresentationFormat>Custom</PresentationFormat>
  <Paragraphs>536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39</vt:i4>
      </vt:variant>
    </vt:vector>
  </HeadingPairs>
  <TitlesOfParts>
    <vt:vector size="72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万用的可执行语言：偏序集（格）的代数封闭性</vt:lpstr>
      <vt:lpstr>以光速为界的决策影响力空间</vt:lpstr>
      <vt:lpstr>判别系统设计方法论的优劣？ (Patrick &amp; Radhia Cousot所提出)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“Named” Property Domain Specification： 键值域的代数化运算规则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键值对的语义，是一种多层次，具备迭代特征的宣告式语法 （JSON/YAML）</vt:lpstr>
      <vt:lpstr>跨领域的偏序集表达形式</vt:lpstr>
      <vt:lpstr>可表函子 wikipedia: Representable Functor</vt:lpstr>
      <vt:lpstr>偏序集的代数特性 wikipedia: 偏序关系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2758</cp:revision>
  <dcterms:created xsi:type="dcterms:W3CDTF">2019-11-04T08:46:32Z</dcterms:created>
  <dcterms:modified xsi:type="dcterms:W3CDTF">2021-10-26T09:14:20Z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